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cademy" panose="020B0604020202020204" charset="0"/>
      <p:regular r:id="rId14"/>
    </p:embeddedFont>
    <p:embeddedFont>
      <p:font typeface="Codec Pro Bold" panose="020B0604020202020204" charset="0"/>
      <p:regular r:id="rId15"/>
    </p:embeddedFont>
    <p:embeddedFont>
      <p:font typeface="Poppins" panose="00000500000000000000" pitchFamily="2"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TextBox 3"/>
          <p:cNvSpPr txBox="1"/>
          <p:nvPr/>
        </p:nvSpPr>
        <p:spPr>
          <a:xfrm>
            <a:off x="1028700" y="2803372"/>
            <a:ext cx="16230600" cy="2054902"/>
          </a:xfrm>
          <a:prstGeom prst="rect">
            <a:avLst/>
          </a:prstGeom>
        </p:spPr>
        <p:txBody>
          <a:bodyPr lIns="0" tIns="0" rIns="0" bIns="0" rtlCol="0" anchor="t">
            <a:spAutoFit/>
          </a:bodyPr>
          <a:lstStyle/>
          <a:p>
            <a:pPr algn="ctr">
              <a:lnSpc>
                <a:spcPts val="8214"/>
              </a:lnSpc>
            </a:pPr>
            <a:r>
              <a:rPr lang="en-US" sz="8832" b="1">
                <a:solidFill>
                  <a:srgbClr val="FFFFFF"/>
                </a:solidFill>
                <a:latin typeface="Codec Pro Bold"/>
                <a:ea typeface="Codec Pro Bold"/>
                <a:cs typeface="Codec Pro Bold"/>
                <a:sym typeface="Codec Pro Bold"/>
              </a:rPr>
              <a:t>Artificial Intelligence(AI101B)</a:t>
            </a:r>
          </a:p>
          <a:p>
            <a:pPr algn="ctr">
              <a:lnSpc>
                <a:spcPts val="6633"/>
              </a:lnSpc>
            </a:pPr>
            <a:r>
              <a:rPr lang="en-US" sz="7132" b="1">
                <a:solidFill>
                  <a:srgbClr val="A6A6A6"/>
                </a:solidFill>
                <a:latin typeface="Codec Pro Bold"/>
                <a:ea typeface="Codec Pro Bold"/>
                <a:cs typeface="Codec Pro Bold"/>
                <a:sym typeface="Codec Pro Bold"/>
              </a:rPr>
              <a:t>Analyzing website traffic data</a:t>
            </a:r>
          </a:p>
        </p:txBody>
      </p:sp>
      <p:sp>
        <p:nvSpPr>
          <p:cNvPr id="4" name="Freeform 4"/>
          <p:cNvSpPr/>
          <p:nvPr/>
        </p:nvSpPr>
        <p:spPr>
          <a:xfrm>
            <a:off x="0" y="0"/>
            <a:ext cx="18288000" cy="2078022"/>
          </a:xfrm>
          <a:custGeom>
            <a:avLst/>
            <a:gdLst/>
            <a:ahLst/>
            <a:cxnLst/>
            <a:rect l="l" t="t" r="r" b="b"/>
            <a:pathLst>
              <a:path w="18288000" h="2078022">
                <a:moveTo>
                  <a:pt x="0" y="0"/>
                </a:moveTo>
                <a:lnTo>
                  <a:pt x="18288000" y="0"/>
                </a:lnTo>
                <a:lnTo>
                  <a:pt x="18288000" y="2078022"/>
                </a:lnTo>
                <a:lnTo>
                  <a:pt x="0" y="2078022"/>
                </a:lnTo>
                <a:lnTo>
                  <a:pt x="0" y="0"/>
                </a:lnTo>
                <a:close/>
              </a:path>
            </a:pathLst>
          </a:custGeom>
          <a:blipFill>
            <a:blip r:embed="rId3"/>
            <a:stretch>
              <a:fillRect l="-532" t="-1111" r="-532" b="-1173"/>
            </a:stretch>
          </a:blipFill>
        </p:spPr>
      </p:sp>
      <p:sp>
        <p:nvSpPr>
          <p:cNvPr id="5" name="TextBox 5"/>
          <p:cNvSpPr txBox="1"/>
          <p:nvPr/>
        </p:nvSpPr>
        <p:spPr>
          <a:xfrm>
            <a:off x="2907619" y="6199489"/>
            <a:ext cx="3651356" cy="1754031"/>
          </a:xfrm>
          <a:prstGeom prst="rect">
            <a:avLst/>
          </a:prstGeom>
        </p:spPr>
        <p:txBody>
          <a:bodyPr lIns="0" tIns="0" rIns="0" bIns="0" rtlCol="0" anchor="t">
            <a:spAutoFit/>
          </a:bodyPr>
          <a:lstStyle/>
          <a:p>
            <a:pPr algn="l">
              <a:lnSpc>
                <a:spcPts val="4646"/>
              </a:lnSpc>
            </a:pPr>
            <a:r>
              <a:rPr lang="en-US" sz="3318">
                <a:solidFill>
                  <a:srgbClr val="9098A8"/>
                </a:solidFill>
                <a:latin typeface="Poppins"/>
                <a:ea typeface="Poppins"/>
                <a:cs typeface="Poppins"/>
                <a:sym typeface="Poppins"/>
              </a:rPr>
              <a:t>Mahima Goyal</a:t>
            </a:r>
          </a:p>
          <a:p>
            <a:pPr algn="l">
              <a:lnSpc>
                <a:spcPts val="4646"/>
              </a:lnSpc>
            </a:pPr>
            <a:r>
              <a:rPr lang="en-US" sz="3318">
                <a:solidFill>
                  <a:srgbClr val="9098A8"/>
                </a:solidFill>
                <a:latin typeface="Poppins"/>
                <a:ea typeface="Poppins"/>
                <a:cs typeface="Poppins"/>
                <a:sym typeface="Poppins"/>
              </a:rPr>
              <a:t>Khushi Jain</a:t>
            </a:r>
          </a:p>
          <a:p>
            <a:pPr algn="l">
              <a:lnSpc>
                <a:spcPts val="4646"/>
              </a:lnSpc>
              <a:spcBef>
                <a:spcPct val="0"/>
              </a:spcBef>
            </a:pPr>
            <a:r>
              <a:rPr lang="en-US" sz="3318">
                <a:solidFill>
                  <a:srgbClr val="9098A8"/>
                </a:solidFill>
                <a:latin typeface="Poppins"/>
                <a:ea typeface="Poppins"/>
                <a:cs typeface="Poppins"/>
                <a:sym typeface="Poppins"/>
              </a:rPr>
              <a:t>Harsh Gupta</a:t>
            </a:r>
          </a:p>
        </p:txBody>
      </p:sp>
      <p:sp>
        <p:nvSpPr>
          <p:cNvPr id="6" name="TextBox 6"/>
          <p:cNvSpPr txBox="1"/>
          <p:nvPr/>
        </p:nvSpPr>
        <p:spPr>
          <a:xfrm>
            <a:off x="1672114" y="5324999"/>
            <a:ext cx="4633317" cy="887189"/>
          </a:xfrm>
          <a:prstGeom prst="rect">
            <a:avLst/>
          </a:prstGeom>
        </p:spPr>
        <p:txBody>
          <a:bodyPr lIns="0" tIns="0" rIns="0" bIns="0" rtlCol="0" anchor="t">
            <a:spAutoFit/>
          </a:bodyPr>
          <a:lstStyle/>
          <a:p>
            <a:pPr algn="ctr">
              <a:lnSpc>
                <a:spcPts val="6749"/>
              </a:lnSpc>
              <a:spcBef>
                <a:spcPct val="0"/>
              </a:spcBef>
            </a:pPr>
            <a:r>
              <a:rPr lang="en-US" sz="4821" b="1">
                <a:solidFill>
                  <a:srgbClr val="FFFFFF"/>
                </a:solidFill>
                <a:latin typeface="Codec Pro Bold"/>
                <a:ea typeface="Codec Pro Bold"/>
                <a:cs typeface="Codec Pro Bold"/>
                <a:sym typeface="Codec Pro Bold"/>
              </a:rPr>
              <a:t>PRESENTED BY-</a:t>
            </a:r>
          </a:p>
        </p:txBody>
      </p:sp>
      <p:sp>
        <p:nvSpPr>
          <p:cNvPr id="7" name="TextBox 7"/>
          <p:cNvSpPr txBox="1"/>
          <p:nvPr/>
        </p:nvSpPr>
        <p:spPr>
          <a:xfrm>
            <a:off x="10820401" y="6170982"/>
            <a:ext cx="3760114" cy="1782538"/>
          </a:xfrm>
          <a:prstGeom prst="rect">
            <a:avLst/>
          </a:prstGeom>
        </p:spPr>
        <p:txBody>
          <a:bodyPr wrap="square" lIns="0" tIns="0" rIns="0" bIns="0" rtlCol="0" anchor="t">
            <a:spAutoFit/>
          </a:bodyPr>
          <a:lstStyle/>
          <a:p>
            <a:pPr algn="ctr">
              <a:lnSpc>
                <a:spcPts val="4649"/>
              </a:lnSpc>
            </a:pPr>
            <a:r>
              <a:rPr lang="en-US" sz="3321" b="1" dirty="0">
                <a:solidFill>
                  <a:srgbClr val="FFFFFF"/>
                </a:solidFill>
                <a:latin typeface="Codec Pro Bold"/>
                <a:ea typeface="Codec Pro Bold"/>
                <a:cs typeface="Codec Pro Bold"/>
                <a:sym typeface="Codec Pro Bold"/>
              </a:rPr>
              <a:t>202410116100112</a:t>
            </a:r>
          </a:p>
          <a:p>
            <a:pPr algn="ctr">
              <a:lnSpc>
                <a:spcPts val="4649"/>
              </a:lnSpc>
            </a:pPr>
            <a:r>
              <a:rPr lang="en-US" sz="3321" b="1" dirty="0">
                <a:solidFill>
                  <a:srgbClr val="FFFFFF"/>
                </a:solidFill>
                <a:latin typeface="Codec Pro Bold"/>
                <a:ea typeface="Codec Pro Bold"/>
                <a:cs typeface="Codec Pro Bold"/>
                <a:sym typeface="Codec Pro Bold"/>
              </a:rPr>
              <a:t>202410116100100</a:t>
            </a:r>
          </a:p>
          <a:p>
            <a:pPr algn="ctr">
              <a:lnSpc>
                <a:spcPts val="4649"/>
              </a:lnSpc>
              <a:spcBef>
                <a:spcPct val="0"/>
              </a:spcBef>
            </a:pPr>
            <a:r>
              <a:rPr lang="en-US" sz="3321" b="1" dirty="0">
                <a:solidFill>
                  <a:srgbClr val="FFFFFF"/>
                </a:solidFill>
                <a:latin typeface="Codec Pro Bold"/>
                <a:ea typeface="Codec Pro Bold"/>
                <a:cs typeface="Codec Pro Bold"/>
                <a:sym typeface="Codec Pro Bold"/>
              </a:rPr>
              <a:t>202410116100082</a:t>
            </a:r>
          </a:p>
        </p:txBody>
      </p:sp>
      <p:sp>
        <p:nvSpPr>
          <p:cNvPr id="8" name="TextBox 8"/>
          <p:cNvSpPr txBox="1"/>
          <p:nvPr/>
        </p:nvSpPr>
        <p:spPr>
          <a:xfrm>
            <a:off x="1708428" y="7881365"/>
            <a:ext cx="4560689" cy="880204"/>
          </a:xfrm>
          <a:prstGeom prst="rect">
            <a:avLst/>
          </a:prstGeom>
        </p:spPr>
        <p:txBody>
          <a:bodyPr lIns="0" tIns="0" rIns="0" bIns="0" rtlCol="0" anchor="t">
            <a:spAutoFit/>
          </a:bodyPr>
          <a:lstStyle/>
          <a:p>
            <a:pPr algn="ctr">
              <a:lnSpc>
                <a:spcPts val="6609"/>
              </a:lnSpc>
              <a:spcBef>
                <a:spcPct val="0"/>
              </a:spcBef>
            </a:pPr>
            <a:r>
              <a:rPr lang="en-US" sz="4721" b="1">
                <a:solidFill>
                  <a:srgbClr val="FFFFFF"/>
                </a:solidFill>
                <a:latin typeface="Codec Pro Bold"/>
                <a:ea typeface="Codec Pro Bold"/>
                <a:cs typeface="Codec Pro Bold"/>
                <a:sym typeface="Codec Pro Bold"/>
              </a:rPr>
              <a:t>PRESENTED TO-</a:t>
            </a:r>
          </a:p>
        </p:txBody>
      </p:sp>
      <p:sp>
        <p:nvSpPr>
          <p:cNvPr id="9" name="TextBox 9"/>
          <p:cNvSpPr txBox="1"/>
          <p:nvPr/>
        </p:nvSpPr>
        <p:spPr>
          <a:xfrm>
            <a:off x="2894224" y="8666319"/>
            <a:ext cx="10028225" cy="591981"/>
          </a:xfrm>
          <a:prstGeom prst="rect">
            <a:avLst/>
          </a:prstGeom>
        </p:spPr>
        <p:txBody>
          <a:bodyPr lIns="0" tIns="0" rIns="0" bIns="0" rtlCol="0" anchor="t">
            <a:spAutoFit/>
          </a:bodyPr>
          <a:lstStyle/>
          <a:p>
            <a:pPr algn="l">
              <a:lnSpc>
                <a:spcPts val="4646"/>
              </a:lnSpc>
              <a:spcBef>
                <a:spcPct val="0"/>
              </a:spcBef>
            </a:pPr>
            <a:r>
              <a:rPr lang="en-US" sz="3318">
                <a:solidFill>
                  <a:srgbClr val="9098A8"/>
                </a:solidFill>
                <a:latin typeface="Poppins"/>
                <a:ea typeface="Poppins"/>
                <a:cs typeface="Poppins"/>
                <a:sym typeface="Poppins"/>
              </a:rPr>
              <a:t>Mr. Apoorv Jain (Assistant Professor)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2674233" y="-299192"/>
            <a:ext cx="12939534" cy="10885383"/>
          </a:xfrm>
          <a:custGeom>
            <a:avLst/>
            <a:gdLst/>
            <a:ahLst/>
            <a:cxnLst/>
            <a:rect l="l" t="t" r="r" b="b"/>
            <a:pathLst>
              <a:path w="12939534" h="10885383">
                <a:moveTo>
                  <a:pt x="0" y="0"/>
                </a:moveTo>
                <a:lnTo>
                  <a:pt x="12939534" y="0"/>
                </a:lnTo>
                <a:lnTo>
                  <a:pt x="12939534" y="10885384"/>
                </a:lnTo>
                <a:lnTo>
                  <a:pt x="0" y="10885384"/>
                </a:lnTo>
                <a:lnTo>
                  <a:pt x="0" y="0"/>
                </a:lnTo>
                <a:close/>
              </a:path>
            </a:pathLst>
          </a:custGeom>
          <a:blipFill>
            <a:blip r:embed="rId3">
              <a:alphaModFix amt="10999"/>
            </a:blip>
            <a:stretch>
              <a:fillRect/>
            </a:stretch>
          </a:blipFill>
        </p:spPr>
      </p:sp>
      <p:sp>
        <p:nvSpPr>
          <p:cNvPr id="4" name="TextBox 4"/>
          <p:cNvSpPr txBox="1"/>
          <p:nvPr/>
        </p:nvSpPr>
        <p:spPr>
          <a:xfrm>
            <a:off x="3816702" y="1731839"/>
            <a:ext cx="10654596" cy="1562416"/>
          </a:xfrm>
          <a:prstGeom prst="rect">
            <a:avLst/>
          </a:prstGeom>
        </p:spPr>
        <p:txBody>
          <a:bodyPr lIns="0" tIns="0" rIns="0" bIns="0" rtlCol="0" anchor="t">
            <a:spAutoFit/>
          </a:bodyPr>
          <a:lstStyle/>
          <a:p>
            <a:pPr algn="ctr">
              <a:lnSpc>
                <a:spcPts val="10341"/>
              </a:lnSpc>
            </a:pPr>
            <a:r>
              <a:rPr lang="en-US" sz="11120" b="1">
                <a:solidFill>
                  <a:srgbClr val="FFFFFF"/>
                </a:solidFill>
                <a:latin typeface="Codec Pro Bold"/>
                <a:ea typeface="Codec Pro Bold"/>
                <a:cs typeface="Codec Pro Bold"/>
                <a:sym typeface="Codec Pro Bold"/>
              </a:rPr>
              <a:t>Insights </a:t>
            </a:r>
          </a:p>
        </p:txBody>
      </p:sp>
      <p:sp>
        <p:nvSpPr>
          <p:cNvPr id="5" name="TextBox 5"/>
          <p:cNvSpPr txBox="1"/>
          <p:nvPr/>
        </p:nvSpPr>
        <p:spPr>
          <a:xfrm>
            <a:off x="3253617" y="4109559"/>
            <a:ext cx="11780766" cy="5148741"/>
          </a:xfrm>
          <a:prstGeom prst="rect">
            <a:avLst/>
          </a:prstGeom>
        </p:spPr>
        <p:txBody>
          <a:bodyPr lIns="0" tIns="0" rIns="0" bIns="0" rtlCol="0" anchor="t">
            <a:spAutoFit/>
          </a:bodyPr>
          <a:lstStyle/>
          <a:p>
            <a:pPr marL="522192" lvl="1" indent="-261096" algn="l">
              <a:lnSpc>
                <a:spcPts val="3386"/>
              </a:lnSpc>
              <a:buFont typeface="Arial"/>
              <a:buChar char="•"/>
            </a:pPr>
            <a:r>
              <a:rPr lang="en-US" sz="2418">
                <a:solidFill>
                  <a:srgbClr val="FFFFFF"/>
                </a:solidFill>
                <a:latin typeface="Poppins"/>
                <a:ea typeface="Poppins"/>
                <a:cs typeface="Poppins"/>
                <a:sym typeface="Poppins"/>
              </a:rPr>
              <a:t>Websites receiving traffic from organic sources showed higher engagement and conversion rates.</a:t>
            </a:r>
          </a:p>
          <a:p>
            <a:pPr algn="l">
              <a:lnSpc>
                <a:spcPts val="3386"/>
              </a:lnSpc>
            </a:pPr>
            <a:endParaRPr lang="en-US" sz="2418">
              <a:solidFill>
                <a:srgbClr val="FFFFFF"/>
              </a:solidFill>
              <a:latin typeface="Poppins"/>
              <a:ea typeface="Poppins"/>
              <a:cs typeface="Poppins"/>
              <a:sym typeface="Poppins"/>
            </a:endParaRPr>
          </a:p>
          <a:p>
            <a:pPr marL="522192" lvl="1" indent="-261096" algn="l">
              <a:lnSpc>
                <a:spcPts val="3386"/>
              </a:lnSpc>
              <a:buFont typeface="Arial"/>
              <a:buChar char="•"/>
            </a:pPr>
            <a:r>
              <a:rPr lang="en-US" sz="2418">
                <a:solidFill>
                  <a:srgbClr val="FFFFFF"/>
                </a:solidFill>
                <a:latin typeface="Poppins"/>
                <a:ea typeface="Poppins"/>
                <a:cs typeface="Poppins"/>
                <a:sym typeface="Poppins"/>
              </a:rPr>
              <a:t>Short session durations and high bounce rates negatively impacted conversions.</a:t>
            </a:r>
          </a:p>
          <a:p>
            <a:pPr algn="l">
              <a:lnSpc>
                <a:spcPts val="3386"/>
              </a:lnSpc>
            </a:pPr>
            <a:endParaRPr lang="en-US" sz="2418">
              <a:solidFill>
                <a:srgbClr val="FFFFFF"/>
              </a:solidFill>
              <a:latin typeface="Poppins"/>
              <a:ea typeface="Poppins"/>
              <a:cs typeface="Poppins"/>
              <a:sym typeface="Poppins"/>
            </a:endParaRPr>
          </a:p>
          <a:p>
            <a:pPr marL="522192" lvl="1" indent="-261096" algn="l">
              <a:lnSpc>
                <a:spcPts val="3386"/>
              </a:lnSpc>
              <a:buFont typeface="Arial"/>
              <a:buChar char="•"/>
            </a:pPr>
            <a:r>
              <a:rPr lang="en-US" sz="2418">
                <a:solidFill>
                  <a:srgbClr val="FFFFFF"/>
                </a:solidFill>
                <a:latin typeface="Poppins"/>
                <a:ea typeface="Poppins"/>
                <a:cs typeface="Poppins"/>
                <a:sym typeface="Poppins"/>
              </a:rPr>
              <a:t>Returning visitors had a significantly higher likelihood of converting compared to first-time visitors.</a:t>
            </a:r>
          </a:p>
          <a:p>
            <a:pPr algn="l">
              <a:lnSpc>
                <a:spcPts val="3386"/>
              </a:lnSpc>
            </a:pPr>
            <a:endParaRPr lang="en-US" sz="2418">
              <a:solidFill>
                <a:srgbClr val="FFFFFF"/>
              </a:solidFill>
              <a:latin typeface="Poppins"/>
              <a:ea typeface="Poppins"/>
              <a:cs typeface="Poppins"/>
              <a:sym typeface="Poppins"/>
            </a:endParaRPr>
          </a:p>
          <a:p>
            <a:pPr marL="522192" lvl="1" indent="-261096" algn="l">
              <a:lnSpc>
                <a:spcPts val="3386"/>
              </a:lnSpc>
              <a:spcBef>
                <a:spcPct val="0"/>
              </a:spcBef>
              <a:buFont typeface="Arial"/>
              <a:buChar char="•"/>
            </a:pPr>
            <a:r>
              <a:rPr lang="en-US" sz="2418">
                <a:solidFill>
                  <a:srgbClr val="FFFFFF"/>
                </a:solidFill>
                <a:latin typeface="Poppins"/>
                <a:ea typeface="Poppins"/>
                <a:cs typeface="Poppins"/>
                <a:sym typeface="Poppins"/>
              </a:rPr>
              <a:t>Users spending more time on pages were more likely to convert, indicating that engaging content improves conversion rates.</a:t>
            </a:r>
          </a:p>
          <a:p>
            <a:pPr algn="ctr">
              <a:lnSpc>
                <a:spcPts val="3386"/>
              </a:lnSpc>
              <a:spcBef>
                <a:spcPct val="0"/>
              </a:spcBef>
            </a:pPr>
            <a:endParaRPr lang="en-US" sz="2418">
              <a:solidFill>
                <a:srgbClr val="FFFFFF"/>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2674233" y="-299192"/>
            <a:ext cx="12939534" cy="10885383"/>
          </a:xfrm>
          <a:custGeom>
            <a:avLst/>
            <a:gdLst/>
            <a:ahLst/>
            <a:cxnLst/>
            <a:rect l="l" t="t" r="r" b="b"/>
            <a:pathLst>
              <a:path w="12939534" h="10885383">
                <a:moveTo>
                  <a:pt x="0" y="0"/>
                </a:moveTo>
                <a:lnTo>
                  <a:pt x="12939534" y="0"/>
                </a:lnTo>
                <a:lnTo>
                  <a:pt x="12939534" y="10885384"/>
                </a:lnTo>
                <a:lnTo>
                  <a:pt x="0" y="10885384"/>
                </a:lnTo>
                <a:lnTo>
                  <a:pt x="0" y="0"/>
                </a:lnTo>
                <a:close/>
              </a:path>
            </a:pathLst>
          </a:custGeom>
          <a:blipFill>
            <a:blip r:embed="rId3">
              <a:alphaModFix amt="10999"/>
            </a:blip>
            <a:stretch>
              <a:fillRect/>
            </a:stretch>
          </a:blipFill>
        </p:spPr>
      </p:sp>
      <p:sp>
        <p:nvSpPr>
          <p:cNvPr id="4" name="TextBox 4"/>
          <p:cNvSpPr txBox="1"/>
          <p:nvPr/>
        </p:nvSpPr>
        <p:spPr>
          <a:xfrm>
            <a:off x="3253617" y="1658707"/>
            <a:ext cx="12314650" cy="1562416"/>
          </a:xfrm>
          <a:prstGeom prst="rect">
            <a:avLst/>
          </a:prstGeom>
        </p:spPr>
        <p:txBody>
          <a:bodyPr lIns="0" tIns="0" rIns="0" bIns="0" rtlCol="0" anchor="t">
            <a:spAutoFit/>
          </a:bodyPr>
          <a:lstStyle/>
          <a:p>
            <a:pPr algn="ctr">
              <a:lnSpc>
                <a:spcPts val="10341"/>
              </a:lnSpc>
            </a:pPr>
            <a:r>
              <a:rPr lang="en-US" sz="11120" b="1">
                <a:solidFill>
                  <a:srgbClr val="FFFFFF"/>
                </a:solidFill>
                <a:latin typeface="Codec Pro Bold"/>
                <a:ea typeface="Codec Pro Bold"/>
                <a:cs typeface="Codec Pro Bold"/>
                <a:sym typeface="Codec Pro Bold"/>
              </a:rPr>
              <a:t>Recommendation</a:t>
            </a:r>
          </a:p>
        </p:txBody>
      </p:sp>
      <p:sp>
        <p:nvSpPr>
          <p:cNvPr id="5" name="TextBox 5"/>
          <p:cNvSpPr txBox="1"/>
          <p:nvPr/>
        </p:nvSpPr>
        <p:spPr>
          <a:xfrm>
            <a:off x="3253617" y="4211896"/>
            <a:ext cx="11780766" cy="4720116"/>
          </a:xfrm>
          <a:prstGeom prst="rect">
            <a:avLst/>
          </a:prstGeom>
        </p:spPr>
        <p:txBody>
          <a:bodyPr lIns="0" tIns="0" rIns="0" bIns="0" rtlCol="0" anchor="t">
            <a:spAutoFit/>
          </a:bodyPr>
          <a:lstStyle/>
          <a:p>
            <a:pPr algn="l">
              <a:lnSpc>
                <a:spcPts val="3386"/>
              </a:lnSpc>
            </a:pPr>
            <a:r>
              <a:rPr lang="en-US" sz="2418">
                <a:solidFill>
                  <a:srgbClr val="FFFFFF"/>
                </a:solidFill>
                <a:latin typeface="Poppins"/>
                <a:ea typeface="Poppins"/>
                <a:cs typeface="Poppins"/>
                <a:sym typeface="Poppins"/>
              </a:rPr>
              <a:t>Based on the findings, the following recommendations were made:</a:t>
            </a:r>
          </a:p>
          <a:p>
            <a:pPr algn="l">
              <a:lnSpc>
                <a:spcPts val="3386"/>
              </a:lnSpc>
            </a:pPr>
            <a:endParaRPr lang="en-US" sz="2418">
              <a:solidFill>
                <a:srgbClr val="FFFFFF"/>
              </a:solidFill>
              <a:latin typeface="Poppins"/>
              <a:ea typeface="Poppins"/>
              <a:cs typeface="Poppins"/>
              <a:sym typeface="Poppins"/>
            </a:endParaRPr>
          </a:p>
          <a:p>
            <a:pPr marL="522192" lvl="1" indent="-261096" algn="l">
              <a:lnSpc>
                <a:spcPts val="3386"/>
              </a:lnSpc>
              <a:buFont typeface="Arial"/>
              <a:buChar char="•"/>
            </a:pPr>
            <a:r>
              <a:rPr lang="en-US" sz="2418">
                <a:solidFill>
                  <a:srgbClr val="FFFFFF"/>
                </a:solidFill>
                <a:latin typeface="Poppins"/>
                <a:ea typeface="Poppins"/>
                <a:cs typeface="Poppins"/>
                <a:sym typeface="Poppins"/>
              </a:rPr>
              <a:t>Improve landing page engagement to reduce bounce rates.</a:t>
            </a:r>
          </a:p>
          <a:p>
            <a:pPr algn="l">
              <a:lnSpc>
                <a:spcPts val="3386"/>
              </a:lnSpc>
            </a:pPr>
            <a:endParaRPr lang="en-US" sz="2418">
              <a:solidFill>
                <a:srgbClr val="FFFFFF"/>
              </a:solidFill>
              <a:latin typeface="Poppins"/>
              <a:ea typeface="Poppins"/>
              <a:cs typeface="Poppins"/>
              <a:sym typeface="Poppins"/>
            </a:endParaRPr>
          </a:p>
          <a:p>
            <a:pPr marL="522192" lvl="1" indent="-261096" algn="l">
              <a:lnSpc>
                <a:spcPts val="3386"/>
              </a:lnSpc>
              <a:buFont typeface="Arial"/>
              <a:buChar char="•"/>
            </a:pPr>
            <a:r>
              <a:rPr lang="en-US" sz="2418">
                <a:solidFill>
                  <a:srgbClr val="FFFFFF"/>
                </a:solidFill>
                <a:latin typeface="Poppins"/>
                <a:ea typeface="Poppins"/>
                <a:cs typeface="Poppins"/>
                <a:sym typeface="Poppins"/>
              </a:rPr>
              <a:t>Optimize content and UI to increase session duration.</a:t>
            </a:r>
          </a:p>
          <a:p>
            <a:pPr algn="l">
              <a:lnSpc>
                <a:spcPts val="3386"/>
              </a:lnSpc>
            </a:pPr>
            <a:endParaRPr lang="en-US" sz="2418">
              <a:solidFill>
                <a:srgbClr val="FFFFFF"/>
              </a:solidFill>
              <a:latin typeface="Poppins"/>
              <a:ea typeface="Poppins"/>
              <a:cs typeface="Poppins"/>
              <a:sym typeface="Poppins"/>
            </a:endParaRPr>
          </a:p>
          <a:p>
            <a:pPr marL="522192" lvl="1" indent="-261096" algn="l">
              <a:lnSpc>
                <a:spcPts val="3386"/>
              </a:lnSpc>
              <a:buFont typeface="Arial"/>
              <a:buChar char="•"/>
            </a:pPr>
            <a:r>
              <a:rPr lang="en-US" sz="2418">
                <a:solidFill>
                  <a:srgbClr val="FFFFFF"/>
                </a:solidFill>
                <a:latin typeface="Poppins"/>
                <a:ea typeface="Poppins"/>
                <a:cs typeface="Poppins"/>
                <a:sym typeface="Poppins"/>
              </a:rPr>
              <a:t>Implement retargeting strategies for returning visitors to boost conversions.</a:t>
            </a:r>
          </a:p>
          <a:p>
            <a:pPr algn="l">
              <a:lnSpc>
                <a:spcPts val="3386"/>
              </a:lnSpc>
            </a:pPr>
            <a:endParaRPr lang="en-US" sz="2418">
              <a:solidFill>
                <a:srgbClr val="FFFFFF"/>
              </a:solidFill>
              <a:latin typeface="Poppins"/>
              <a:ea typeface="Poppins"/>
              <a:cs typeface="Poppins"/>
              <a:sym typeface="Poppins"/>
            </a:endParaRPr>
          </a:p>
          <a:p>
            <a:pPr marL="522192" lvl="1" indent="-261096" algn="l">
              <a:lnSpc>
                <a:spcPts val="3386"/>
              </a:lnSpc>
              <a:spcBef>
                <a:spcPct val="0"/>
              </a:spcBef>
              <a:buFont typeface="Arial"/>
              <a:buChar char="•"/>
            </a:pPr>
            <a:r>
              <a:rPr lang="en-US" sz="2418">
                <a:solidFill>
                  <a:srgbClr val="FFFFFF"/>
                </a:solidFill>
                <a:latin typeface="Poppins"/>
                <a:ea typeface="Poppins"/>
                <a:cs typeface="Poppins"/>
                <a:sym typeface="Poppins"/>
              </a:rPr>
              <a:t>Enhance SEO efforts to maximize organic traffic acquisition</a:t>
            </a:r>
          </a:p>
          <a:p>
            <a:pPr algn="ctr">
              <a:lnSpc>
                <a:spcPts val="3386"/>
              </a:lnSpc>
              <a:spcBef>
                <a:spcPct val="0"/>
              </a:spcBef>
            </a:pPr>
            <a:endParaRPr lang="en-US" sz="2418">
              <a:solidFill>
                <a:srgbClr val="FFFFFF"/>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a:stretch>
          </a:blipFill>
        </p:spPr>
      </p:sp>
      <p:sp>
        <p:nvSpPr>
          <p:cNvPr id="4" name="Freeform 4"/>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5">
              <a:alphaModFix amt="23000"/>
              <a:extLst>
                <a:ext uri="{96DAC541-7B7A-43D3-8B79-37D633B846F1}">
                  <asvg:svgBlip xmlns:asvg="http://schemas.microsoft.com/office/drawing/2016/SVG/main" r:embed="rId6"/>
                </a:ext>
              </a:extLst>
            </a:blip>
            <a:stretch>
              <a:fillRect/>
            </a:stretch>
          </a:blipFill>
        </p:spPr>
      </p:sp>
      <p:sp>
        <p:nvSpPr>
          <p:cNvPr id="5" name="Freeform 5"/>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5">
              <a:alphaModFix amt="23000"/>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4517060" y="4302440"/>
            <a:ext cx="9253880" cy="1562416"/>
          </a:xfrm>
          <a:prstGeom prst="rect">
            <a:avLst/>
          </a:prstGeom>
        </p:spPr>
        <p:txBody>
          <a:bodyPr lIns="0" tIns="0" rIns="0" bIns="0" rtlCol="0" anchor="t">
            <a:spAutoFit/>
          </a:bodyPr>
          <a:lstStyle/>
          <a:p>
            <a:pPr algn="ctr">
              <a:lnSpc>
                <a:spcPts val="10341"/>
              </a:lnSpc>
            </a:pPr>
            <a:r>
              <a:rPr lang="en-US" sz="11120" b="1">
                <a:solidFill>
                  <a:srgbClr val="FFFFFF"/>
                </a:solidFill>
                <a:latin typeface="Codec Pro Bold"/>
                <a:ea typeface="Codec Pro Bold"/>
                <a:cs typeface="Codec Pro Bold"/>
                <a:sym typeface="Codec Pro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4548933" y="2027215"/>
            <a:ext cx="8857462" cy="11413199"/>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1340568" y="1801587"/>
            <a:ext cx="6947432" cy="8485413"/>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5"/>
            <a:stretch>
              <a:fillRect/>
            </a:stretch>
          </a:blipFill>
        </p:spPr>
      </p:sp>
      <p:sp>
        <p:nvSpPr>
          <p:cNvPr id="5" name="TextBox 5"/>
          <p:cNvSpPr txBox="1"/>
          <p:nvPr/>
        </p:nvSpPr>
        <p:spPr>
          <a:xfrm>
            <a:off x="2328016" y="1343657"/>
            <a:ext cx="7966709" cy="3898009"/>
          </a:xfrm>
          <a:prstGeom prst="rect">
            <a:avLst/>
          </a:prstGeom>
        </p:spPr>
        <p:txBody>
          <a:bodyPr lIns="0" tIns="0" rIns="0" bIns="0" rtlCol="0" anchor="t">
            <a:spAutoFit/>
          </a:bodyPr>
          <a:lstStyle/>
          <a:p>
            <a:pPr algn="l">
              <a:lnSpc>
                <a:spcPts val="9659"/>
              </a:lnSpc>
            </a:pPr>
            <a:r>
              <a:rPr lang="en-US" sz="10386" b="1">
                <a:solidFill>
                  <a:srgbClr val="FFFFFF"/>
                </a:solidFill>
                <a:latin typeface="Codec Pro Bold"/>
                <a:ea typeface="Codec Pro Bold"/>
                <a:cs typeface="Codec Pro Bold"/>
                <a:sym typeface="Codec Pro Bold"/>
              </a:rPr>
              <a:t>Problem Statement</a:t>
            </a:r>
          </a:p>
          <a:p>
            <a:pPr algn="l">
              <a:lnSpc>
                <a:spcPts val="9659"/>
              </a:lnSpc>
            </a:pPr>
            <a:endParaRPr lang="en-US" sz="10386" b="1">
              <a:solidFill>
                <a:srgbClr val="FFFFFF"/>
              </a:solidFill>
              <a:latin typeface="Codec Pro Bold"/>
              <a:ea typeface="Codec Pro Bold"/>
              <a:cs typeface="Codec Pro Bold"/>
              <a:sym typeface="Codec Pro Bold"/>
            </a:endParaRPr>
          </a:p>
        </p:txBody>
      </p:sp>
      <p:sp>
        <p:nvSpPr>
          <p:cNvPr id="6" name="TextBox 6"/>
          <p:cNvSpPr txBox="1"/>
          <p:nvPr/>
        </p:nvSpPr>
        <p:spPr>
          <a:xfrm>
            <a:off x="2328016" y="4678573"/>
            <a:ext cx="8829211" cy="3733948"/>
          </a:xfrm>
          <a:prstGeom prst="rect">
            <a:avLst/>
          </a:prstGeom>
        </p:spPr>
        <p:txBody>
          <a:bodyPr lIns="0" tIns="0" rIns="0" bIns="0" rtlCol="0" anchor="t">
            <a:spAutoFit/>
          </a:bodyPr>
          <a:lstStyle/>
          <a:p>
            <a:pPr algn="just">
              <a:lnSpc>
                <a:spcPts val="3687"/>
              </a:lnSpc>
              <a:spcBef>
                <a:spcPct val="0"/>
              </a:spcBef>
            </a:pPr>
            <a:r>
              <a:rPr lang="en-US" sz="2633">
                <a:solidFill>
                  <a:srgbClr val="FFFFFF"/>
                </a:solidFill>
                <a:latin typeface="Poppins"/>
                <a:ea typeface="Poppins"/>
                <a:cs typeface="Poppins"/>
                <a:sym typeface="Poppins"/>
              </a:rPr>
              <a:t>In the digital era, businesses rely heavily on website traffic to measure online engagement, customer behavior, and conversion rates. However, raw traffic data is vast and complex, making it difficult to derive actionable insights manually. The challenge is to develop an AI-driven system that can analyze website traffic data, identify patterns, detect anomalies, and predict future trends.</a:t>
            </a:r>
          </a:p>
        </p:txBody>
      </p:sp>
      <p:sp>
        <p:nvSpPr>
          <p:cNvPr id="7" name="TextBox 7"/>
          <p:cNvSpPr txBox="1"/>
          <p:nvPr/>
        </p:nvSpPr>
        <p:spPr>
          <a:xfrm>
            <a:off x="16421303" y="787152"/>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ea typeface="Academy"/>
                <a:cs typeface="Academy"/>
                <a:sym typeface="Academy"/>
              </a:rPr>
              <a:t>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47678" y="-1982782"/>
            <a:ext cx="8075295" cy="822960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3">
              <a:alphaModFix amt="80000"/>
            </a:blip>
            <a:stretch>
              <a:fillRect/>
            </a:stretch>
          </a:blipFill>
        </p:spPr>
      </p:sp>
      <p:sp>
        <p:nvSpPr>
          <p:cNvPr id="4" name="Freeform 4"/>
          <p:cNvSpPr/>
          <p:nvPr/>
        </p:nvSpPr>
        <p:spPr>
          <a:xfrm>
            <a:off x="-709054" y="1660474"/>
            <a:ext cx="9198047" cy="11115465"/>
          </a:xfrm>
          <a:custGeom>
            <a:avLst/>
            <a:gdLst/>
            <a:ahLst/>
            <a:cxnLst/>
            <a:rect l="l" t="t" r="r" b="b"/>
            <a:pathLst>
              <a:path w="9198047" h="11115465">
                <a:moveTo>
                  <a:pt x="0" y="0"/>
                </a:moveTo>
                <a:lnTo>
                  <a:pt x="9198047" y="0"/>
                </a:lnTo>
                <a:lnTo>
                  <a:pt x="9198047" y="11115465"/>
                </a:lnTo>
                <a:lnTo>
                  <a:pt x="0" y="11115465"/>
                </a:lnTo>
                <a:lnTo>
                  <a:pt x="0" y="0"/>
                </a:lnTo>
                <a:close/>
              </a:path>
            </a:pathLst>
          </a:custGeom>
          <a:blipFill>
            <a:blip r:embed="rId4"/>
            <a:stretch>
              <a:fillRect/>
            </a:stretch>
          </a:blipFill>
        </p:spPr>
      </p:sp>
      <p:sp>
        <p:nvSpPr>
          <p:cNvPr id="5" name="TextBox 5"/>
          <p:cNvSpPr txBox="1"/>
          <p:nvPr/>
        </p:nvSpPr>
        <p:spPr>
          <a:xfrm>
            <a:off x="8104002" y="1589282"/>
            <a:ext cx="8529915" cy="1562372"/>
          </a:xfrm>
          <a:prstGeom prst="rect">
            <a:avLst/>
          </a:prstGeom>
        </p:spPr>
        <p:txBody>
          <a:bodyPr lIns="0" tIns="0" rIns="0" bIns="0" rtlCol="0" anchor="t">
            <a:spAutoFit/>
          </a:bodyPr>
          <a:lstStyle/>
          <a:p>
            <a:pPr algn="l">
              <a:lnSpc>
                <a:spcPts val="10341"/>
              </a:lnSpc>
            </a:pPr>
            <a:r>
              <a:rPr lang="en-US" sz="11120" b="1">
                <a:solidFill>
                  <a:srgbClr val="FFFFFF"/>
                </a:solidFill>
                <a:latin typeface="Codec Pro Bold"/>
                <a:ea typeface="Codec Pro Bold"/>
                <a:cs typeface="Codec Pro Bold"/>
                <a:sym typeface="Codec Pro Bold"/>
              </a:rPr>
              <a:t>Objective</a:t>
            </a:r>
          </a:p>
        </p:txBody>
      </p:sp>
      <p:sp>
        <p:nvSpPr>
          <p:cNvPr id="6" name="TextBox 6"/>
          <p:cNvSpPr txBox="1"/>
          <p:nvPr/>
        </p:nvSpPr>
        <p:spPr>
          <a:xfrm>
            <a:off x="8104002" y="4067736"/>
            <a:ext cx="8107647" cy="3465949"/>
          </a:xfrm>
          <a:prstGeom prst="rect">
            <a:avLst/>
          </a:prstGeom>
        </p:spPr>
        <p:txBody>
          <a:bodyPr lIns="0" tIns="0" rIns="0" bIns="0" rtlCol="0" anchor="t">
            <a:spAutoFit/>
          </a:bodyPr>
          <a:lstStyle/>
          <a:p>
            <a:pPr marL="522192" lvl="1" indent="-261096" algn="just">
              <a:lnSpc>
                <a:spcPts val="3386"/>
              </a:lnSpc>
              <a:buFont typeface="Arial"/>
              <a:buChar char="•"/>
            </a:pPr>
            <a:r>
              <a:rPr lang="en-US" sz="2418" dirty="0">
                <a:solidFill>
                  <a:srgbClr val="FFFFFF"/>
                </a:solidFill>
                <a:latin typeface="Poppins"/>
                <a:ea typeface="Poppins"/>
                <a:cs typeface="Poppins"/>
                <a:sym typeface="Poppins"/>
              </a:rPr>
              <a:t>Collect and preprocess website traffic data.</a:t>
            </a:r>
          </a:p>
          <a:p>
            <a:pPr marL="522192" lvl="1" indent="-261096" algn="just">
              <a:lnSpc>
                <a:spcPts val="3386"/>
              </a:lnSpc>
              <a:buFont typeface="Arial"/>
              <a:buChar char="•"/>
            </a:pPr>
            <a:r>
              <a:rPr lang="en-US" sz="2418" dirty="0">
                <a:solidFill>
                  <a:srgbClr val="FFFFFF"/>
                </a:solidFill>
                <a:latin typeface="Poppins"/>
                <a:ea typeface="Poppins"/>
                <a:cs typeface="Poppins"/>
                <a:sym typeface="Poppins"/>
              </a:rPr>
              <a:t>Use AI models to analyze user behavior and engagement patterns.</a:t>
            </a:r>
          </a:p>
          <a:p>
            <a:pPr marL="522192" lvl="1" indent="-261096" algn="just">
              <a:lnSpc>
                <a:spcPts val="3386"/>
              </a:lnSpc>
              <a:buFont typeface="Arial"/>
              <a:buChar char="•"/>
            </a:pPr>
            <a:r>
              <a:rPr lang="en-US" sz="2418" dirty="0">
                <a:solidFill>
                  <a:srgbClr val="FFFFFF"/>
                </a:solidFill>
                <a:latin typeface="Poppins"/>
                <a:ea typeface="Poppins"/>
                <a:cs typeface="Poppins"/>
                <a:sym typeface="Poppins"/>
              </a:rPr>
              <a:t>Identify peak traffic times, bounce rates, and conversion funnels.</a:t>
            </a:r>
          </a:p>
          <a:p>
            <a:pPr marL="522192" lvl="1" indent="-261096" algn="just">
              <a:lnSpc>
                <a:spcPts val="3386"/>
              </a:lnSpc>
              <a:buFont typeface="Arial"/>
              <a:buChar char="•"/>
            </a:pPr>
            <a:r>
              <a:rPr lang="en-US" sz="2418" dirty="0">
                <a:solidFill>
                  <a:srgbClr val="FFFFFF"/>
                </a:solidFill>
                <a:latin typeface="Poppins"/>
                <a:ea typeface="Poppins"/>
                <a:cs typeface="Poppins"/>
                <a:sym typeface="Poppins"/>
              </a:rPr>
              <a:t>Detect anomalies such as traffic spikes or bot activity.</a:t>
            </a:r>
          </a:p>
          <a:p>
            <a:pPr algn="just">
              <a:lnSpc>
                <a:spcPts val="3386"/>
              </a:lnSpc>
              <a:spcBef>
                <a:spcPct val="0"/>
              </a:spcBef>
            </a:pPr>
            <a:endParaRPr lang="en-US" sz="2418" dirty="0">
              <a:solidFill>
                <a:srgbClr val="FFFFFF"/>
              </a:solidFill>
              <a:latin typeface="Poppins"/>
              <a:ea typeface="Poppins"/>
              <a:cs typeface="Poppins"/>
              <a:sym typeface="Poppins"/>
            </a:endParaRPr>
          </a:p>
        </p:txBody>
      </p:sp>
      <p:sp>
        <p:nvSpPr>
          <p:cNvPr id="7" name="TextBox 7"/>
          <p:cNvSpPr txBox="1"/>
          <p:nvPr/>
        </p:nvSpPr>
        <p:spPr>
          <a:xfrm>
            <a:off x="16421303" y="85714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ea typeface="Academy"/>
                <a:cs typeface="Academy"/>
                <a:sym typeface="Academy"/>
              </a:rPr>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416373" y="3868570"/>
            <a:ext cx="3297826" cy="2855769"/>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4987" r="-14987"/>
              </a:stretch>
            </a:blipFill>
            <a:ln w="104775" cap="sq">
              <a:gradFill>
                <a:gsLst>
                  <a:gs pos="0">
                    <a:srgbClr val="FFFFFF">
                      <a:alpha val="100000"/>
                    </a:srgbClr>
                  </a:gs>
                  <a:gs pos="100000">
                    <a:srgbClr val="9D5EE4">
                      <a:alpha val="100000"/>
                    </a:srgbClr>
                  </a:gs>
                </a:gsLst>
                <a:lin ang="0"/>
              </a:gradFill>
              <a:prstDash val="solid"/>
              <a:miter/>
            </a:ln>
          </p:spPr>
        </p:sp>
      </p:grpSp>
      <p:grpSp>
        <p:nvGrpSpPr>
          <p:cNvPr id="5" name="Group 5"/>
          <p:cNvGrpSpPr/>
          <p:nvPr/>
        </p:nvGrpSpPr>
        <p:grpSpPr>
          <a:xfrm>
            <a:off x="7542434" y="3831439"/>
            <a:ext cx="3297826" cy="2855769"/>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32081" r="-32081"/>
              </a:stretch>
            </a:blipFill>
            <a:ln w="104775" cap="sq">
              <a:gradFill>
                <a:gsLst>
                  <a:gs pos="0">
                    <a:srgbClr val="FFFFFF">
                      <a:alpha val="100000"/>
                    </a:srgbClr>
                  </a:gs>
                  <a:gs pos="100000">
                    <a:srgbClr val="9D5EE4">
                      <a:alpha val="100000"/>
                    </a:srgbClr>
                  </a:gs>
                </a:gsLst>
                <a:lin ang="0"/>
              </a:gradFill>
              <a:prstDash val="solid"/>
              <a:miter/>
            </a:ln>
          </p:spPr>
        </p:sp>
      </p:grpSp>
      <p:grpSp>
        <p:nvGrpSpPr>
          <p:cNvPr id="7" name="Group 7"/>
          <p:cNvGrpSpPr/>
          <p:nvPr/>
        </p:nvGrpSpPr>
        <p:grpSpPr>
          <a:xfrm>
            <a:off x="13123476" y="3741846"/>
            <a:ext cx="3297826" cy="2855769"/>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7730" r="-7730"/>
              </a:stretch>
            </a:blipFill>
            <a:ln w="104775" cap="sq">
              <a:gradFill>
                <a:gsLst>
                  <a:gs pos="0">
                    <a:srgbClr val="FFFFFF">
                      <a:alpha val="100000"/>
                    </a:srgbClr>
                  </a:gs>
                  <a:gs pos="100000">
                    <a:srgbClr val="9D5EE4">
                      <a:alpha val="100000"/>
                    </a:srgbClr>
                  </a:gs>
                </a:gsLst>
                <a:lin ang="0"/>
              </a:gradFill>
              <a:prstDash val="solid"/>
              <a:miter/>
            </a:ln>
          </p:spPr>
        </p:sp>
      </p:grpSp>
      <p:grpSp>
        <p:nvGrpSpPr>
          <p:cNvPr id="9" name="Group 9"/>
          <p:cNvGrpSpPr/>
          <p:nvPr/>
        </p:nvGrpSpPr>
        <p:grpSpPr>
          <a:xfrm>
            <a:off x="2416373" y="3567133"/>
            <a:ext cx="843381" cy="84338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3816702" y="1784299"/>
            <a:ext cx="10654596" cy="1562416"/>
          </a:xfrm>
          <a:prstGeom prst="rect">
            <a:avLst/>
          </a:prstGeom>
        </p:spPr>
        <p:txBody>
          <a:bodyPr lIns="0" tIns="0" rIns="0" bIns="0" rtlCol="0" anchor="t">
            <a:spAutoFit/>
          </a:bodyPr>
          <a:lstStyle/>
          <a:p>
            <a:pPr algn="ctr">
              <a:lnSpc>
                <a:spcPts val="10341"/>
              </a:lnSpc>
            </a:pPr>
            <a:r>
              <a:rPr lang="en-US" sz="11120" b="1">
                <a:solidFill>
                  <a:srgbClr val="FFFFFF"/>
                </a:solidFill>
                <a:latin typeface="Codec Pro Bold"/>
                <a:ea typeface="Codec Pro Bold"/>
                <a:cs typeface="Codec Pro Bold"/>
                <a:sym typeface="Codec Pro Bold"/>
              </a:rPr>
              <a:t>Methodology</a:t>
            </a:r>
          </a:p>
        </p:txBody>
      </p:sp>
      <p:grpSp>
        <p:nvGrpSpPr>
          <p:cNvPr id="13" name="Group 13"/>
          <p:cNvGrpSpPr/>
          <p:nvPr/>
        </p:nvGrpSpPr>
        <p:grpSpPr>
          <a:xfrm>
            <a:off x="7900647" y="3446880"/>
            <a:ext cx="843381" cy="84338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3479352" y="3320156"/>
            <a:ext cx="843381" cy="84338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2686988" y="6876739"/>
            <a:ext cx="2756597" cy="433866"/>
          </a:xfrm>
          <a:prstGeom prst="rect">
            <a:avLst/>
          </a:prstGeom>
        </p:spPr>
        <p:txBody>
          <a:bodyPr lIns="0" tIns="0" rIns="0" bIns="0" rtlCol="0" anchor="t">
            <a:spAutoFit/>
          </a:bodyPr>
          <a:lstStyle/>
          <a:p>
            <a:pPr algn="ctr">
              <a:lnSpc>
                <a:spcPts val="3386"/>
              </a:lnSpc>
              <a:spcBef>
                <a:spcPct val="0"/>
              </a:spcBef>
            </a:pPr>
            <a:r>
              <a:rPr lang="en-US" sz="2418">
                <a:solidFill>
                  <a:srgbClr val="FA85E2"/>
                </a:solidFill>
                <a:latin typeface="Poppins"/>
                <a:ea typeface="Poppins"/>
                <a:cs typeface="Poppins"/>
                <a:sym typeface="Poppins"/>
              </a:rPr>
              <a:t>Data Collection</a:t>
            </a:r>
          </a:p>
        </p:txBody>
      </p:sp>
      <p:sp>
        <p:nvSpPr>
          <p:cNvPr id="20" name="TextBox 20"/>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ea typeface="Academy"/>
                <a:cs typeface="Academy"/>
                <a:sym typeface="Academy"/>
              </a:rPr>
              <a:t>04</a:t>
            </a:r>
          </a:p>
        </p:txBody>
      </p:sp>
      <p:sp>
        <p:nvSpPr>
          <p:cNvPr id="21" name="TextBox 21"/>
          <p:cNvSpPr txBox="1"/>
          <p:nvPr/>
        </p:nvSpPr>
        <p:spPr>
          <a:xfrm>
            <a:off x="7813049" y="6876739"/>
            <a:ext cx="2756597" cy="433866"/>
          </a:xfrm>
          <a:prstGeom prst="rect">
            <a:avLst/>
          </a:prstGeom>
        </p:spPr>
        <p:txBody>
          <a:bodyPr lIns="0" tIns="0" rIns="0" bIns="0" rtlCol="0" anchor="t">
            <a:spAutoFit/>
          </a:bodyPr>
          <a:lstStyle/>
          <a:p>
            <a:pPr algn="ctr">
              <a:lnSpc>
                <a:spcPts val="3386"/>
              </a:lnSpc>
              <a:spcBef>
                <a:spcPct val="0"/>
              </a:spcBef>
            </a:pPr>
            <a:r>
              <a:rPr lang="en-US" sz="2418">
                <a:solidFill>
                  <a:srgbClr val="FA85E2"/>
                </a:solidFill>
                <a:latin typeface="Poppins"/>
                <a:ea typeface="Poppins"/>
                <a:cs typeface="Poppins"/>
                <a:sym typeface="Poppins"/>
              </a:rPr>
              <a:t>Preprocessing</a:t>
            </a:r>
          </a:p>
        </p:txBody>
      </p:sp>
      <p:sp>
        <p:nvSpPr>
          <p:cNvPr id="22" name="TextBox 22"/>
          <p:cNvSpPr txBox="1"/>
          <p:nvPr/>
        </p:nvSpPr>
        <p:spPr>
          <a:xfrm>
            <a:off x="13123476" y="6962464"/>
            <a:ext cx="3071287" cy="327269"/>
          </a:xfrm>
          <a:prstGeom prst="rect">
            <a:avLst/>
          </a:prstGeom>
        </p:spPr>
        <p:txBody>
          <a:bodyPr lIns="0" tIns="0" rIns="0" bIns="0" rtlCol="0" anchor="t">
            <a:spAutoFit/>
          </a:bodyPr>
          <a:lstStyle/>
          <a:p>
            <a:pPr algn="ctr">
              <a:lnSpc>
                <a:spcPts val="2467"/>
              </a:lnSpc>
            </a:pPr>
            <a:r>
              <a:rPr lang="en-US" sz="2418" dirty="0">
                <a:solidFill>
                  <a:srgbClr val="FA85E2"/>
                </a:solidFill>
                <a:latin typeface="Poppins"/>
                <a:ea typeface="Poppins"/>
                <a:cs typeface="Poppins"/>
                <a:sym typeface="Poppins"/>
              </a:rPr>
              <a:t>Data </a:t>
            </a:r>
            <a:r>
              <a:rPr lang="en-US" sz="2418" dirty="0" err="1">
                <a:solidFill>
                  <a:srgbClr val="FA85E2"/>
                </a:solidFill>
                <a:latin typeface="Poppins"/>
                <a:ea typeface="Poppins"/>
                <a:cs typeface="Poppins"/>
                <a:sym typeface="Poppins"/>
              </a:rPr>
              <a:t>Vizualization</a:t>
            </a:r>
            <a:r>
              <a:rPr lang="en-US" sz="2418" dirty="0">
                <a:solidFill>
                  <a:srgbClr val="FA85E2"/>
                </a:solidFill>
                <a:latin typeface="Poppins"/>
                <a:ea typeface="Poppins"/>
                <a:cs typeface="Poppins"/>
                <a:sym typeface="Poppins"/>
              </a:rPr>
              <a:t> </a:t>
            </a:r>
          </a:p>
        </p:txBody>
      </p:sp>
      <p:sp>
        <p:nvSpPr>
          <p:cNvPr id="23" name="TextBox 23"/>
          <p:cNvSpPr txBox="1"/>
          <p:nvPr/>
        </p:nvSpPr>
        <p:spPr>
          <a:xfrm>
            <a:off x="2299289" y="7387624"/>
            <a:ext cx="3531995" cy="648890"/>
          </a:xfrm>
          <a:prstGeom prst="rect">
            <a:avLst/>
          </a:prstGeom>
        </p:spPr>
        <p:txBody>
          <a:bodyPr lIns="0" tIns="0" rIns="0" bIns="0" rtlCol="0" anchor="t">
            <a:spAutoFit/>
          </a:bodyPr>
          <a:lstStyle/>
          <a:p>
            <a:pPr algn="ctr">
              <a:lnSpc>
                <a:spcPts val="2559"/>
              </a:lnSpc>
              <a:spcBef>
                <a:spcPct val="0"/>
              </a:spcBef>
            </a:pPr>
            <a:r>
              <a:rPr lang="en-US" sz="1828">
                <a:solidFill>
                  <a:srgbClr val="FFFFFF"/>
                </a:solidFill>
                <a:latin typeface="Poppins"/>
                <a:ea typeface="Poppins"/>
                <a:cs typeface="Poppins"/>
                <a:sym typeface="Poppins"/>
              </a:rPr>
              <a:t>Gather relevant data from diverse sources.</a:t>
            </a:r>
          </a:p>
        </p:txBody>
      </p:sp>
      <p:sp>
        <p:nvSpPr>
          <p:cNvPr id="24" name="TextBox 24"/>
          <p:cNvSpPr txBox="1"/>
          <p:nvPr/>
        </p:nvSpPr>
        <p:spPr>
          <a:xfrm>
            <a:off x="7795202" y="7387624"/>
            <a:ext cx="2792291" cy="648890"/>
          </a:xfrm>
          <a:prstGeom prst="rect">
            <a:avLst/>
          </a:prstGeom>
        </p:spPr>
        <p:txBody>
          <a:bodyPr lIns="0" tIns="0" rIns="0" bIns="0" rtlCol="0" anchor="t">
            <a:spAutoFit/>
          </a:bodyPr>
          <a:lstStyle/>
          <a:p>
            <a:pPr algn="ctr">
              <a:lnSpc>
                <a:spcPts val="2559"/>
              </a:lnSpc>
              <a:spcBef>
                <a:spcPct val="0"/>
              </a:spcBef>
            </a:pPr>
            <a:r>
              <a:rPr lang="en-US" sz="1828">
                <a:solidFill>
                  <a:srgbClr val="FFFFFF"/>
                </a:solidFill>
                <a:latin typeface="Poppins"/>
                <a:ea typeface="Poppins"/>
                <a:cs typeface="Poppins"/>
                <a:sym typeface="Poppins"/>
              </a:rPr>
              <a:t>Clean, normalize, and engineer data.</a:t>
            </a:r>
          </a:p>
        </p:txBody>
      </p:sp>
      <p:sp>
        <p:nvSpPr>
          <p:cNvPr id="25" name="TextBox 25"/>
          <p:cNvSpPr txBox="1"/>
          <p:nvPr/>
        </p:nvSpPr>
        <p:spPr>
          <a:xfrm>
            <a:off x="12646493" y="7387624"/>
            <a:ext cx="4025253" cy="972740"/>
          </a:xfrm>
          <a:prstGeom prst="rect">
            <a:avLst/>
          </a:prstGeom>
        </p:spPr>
        <p:txBody>
          <a:bodyPr lIns="0" tIns="0" rIns="0" bIns="0" rtlCol="0" anchor="t">
            <a:spAutoFit/>
          </a:bodyPr>
          <a:lstStyle/>
          <a:p>
            <a:pPr algn="ctr">
              <a:lnSpc>
                <a:spcPts val="2559"/>
              </a:lnSpc>
              <a:spcBef>
                <a:spcPct val="0"/>
              </a:spcBef>
            </a:pPr>
            <a:r>
              <a:rPr lang="en-US" sz="1828">
                <a:solidFill>
                  <a:srgbClr val="FFFFFF"/>
                </a:solidFill>
                <a:latin typeface="Poppins"/>
                <a:ea typeface="Poppins"/>
                <a:cs typeface="Poppins"/>
                <a:sym typeface="Poppins"/>
              </a:rPr>
              <a:t>Compare multiple AI models to determine the most accurate and efficient one.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6648352" y="6988011"/>
            <a:ext cx="4620711" cy="6406532"/>
          </a:xfrm>
          <a:custGeom>
            <a:avLst/>
            <a:gdLst/>
            <a:ahLst/>
            <a:cxnLst/>
            <a:rect l="l" t="t" r="r" b="b"/>
            <a:pathLst>
              <a:path w="4620711" h="6406532">
                <a:moveTo>
                  <a:pt x="0" y="0"/>
                </a:moveTo>
                <a:lnTo>
                  <a:pt x="4620711" y="0"/>
                </a:lnTo>
                <a:lnTo>
                  <a:pt x="4620711" y="6406533"/>
                </a:lnTo>
                <a:lnTo>
                  <a:pt x="0" y="6406533"/>
                </a:lnTo>
                <a:lnTo>
                  <a:pt x="0" y="0"/>
                </a:lnTo>
                <a:close/>
              </a:path>
            </a:pathLst>
          </a:custGeom>
          <a:blipFill>
            <a:blip r:embed="rId3"/>
            <a:stretch>
              <a:fillRect/>
            </a:stretch>
          </a:blipFill>
        </p:spPr>
      </p:sp>
      <p:sp>
        <p:nvSpPr>
          <p:cNvPr id="4" name="TextBox 4"/>
          <p:cNvSpPr txBox="1"/>
          <p:nvPr/>
        </p:nvSpPr>
        <p:spPr>
          <a:xfrm>
            <a:off x="2526155" y="1610970"/>
            <a:ext cx="13235691" cy="2867341"/>
          </a:xfrm>
          <a:prstGeom prst="rect">
            <a:avLst/>
          </a:prstGeom>
        </p:spPr>
        <p:txBody>
          <a:bodyPr lIns="0" tIns="0" rIns="0" bIns="0" rtlCol="0" anchor="t">
            <a:spAutoFit/>
          </a:bodyPr>
          <a:lstStyle/>
          <a:p>
            <a:pPr algn="ctr">
              <a:lnSpc>
                <a:spcPts val="10341"/>
              </a:lnSpc>
            </a:pPr>
            <a:r>
              <a:rPr lang="en-US" sz="11120" b="1">
                <a:solidFill>
                  <a:srgbClr val="FFFFFF"/>
                </a:solidFill>
                <a:latin typeface="Codec Pro Bold"/>
                <a:ea typeface="Codec Pro Bold"/>
                <a:cs typeface="Codec Pro Bold"/>
                <a:sym typeface="Codec Pro Bold"/>
              </a:rPr>
              <a:t>Data Collection and Preprocessing</a:t>
            </a:r>
          </a:p>
        </p:txBody>
      </p:sp>
      <p:sp>
        <p:nvSpPr>
          <p:cNvPr id="5" name="TextBox 5"/>
          <p:cNvSpPr txBox="1"/>
          <p:nvPr/>
        </p:nvSpPr>
        <p:spPr>
          <a:xfrm>
            <a:off x="3453642" y="4625641"/>
            <a:ext cx="11380716" cy="2148366"/>
          </a:xfrm>
          <a:prstGeom prst="rect">
            <a:avLst/>
          </a:prstGeom>
        </p:spPr>
        <p:txBody>
          <a:bodyPr lIns="0" tIns="0" rIns="0" bIns="0" rtlCol="0" anchor="t">
            <a:spAutoFit/>
          </a:bodyPr>
          <a:lstStyle/>
          <a:p>
            <a:pPr algn="ctr">
              <a:lnSpc>
                <a:spcPts val="3386"/>
              </a:lnSpc>
              <a:spcBef>
                <a:spcPct val="0"/>
              </a:spcBef>
            </a:pPr>
            <a:r>
              <a:rPr lang="en-US" sz="2418">
                <a:solidFill>
                  <a:srgbClr val="FFFFFF"/>
                </a:solidFill>
                <a:latin typeface="Poppins"/>
                <a:ea typeface="Poppins"/>
                <a:cs typeface="Poppins"/>
                <a:sym typeface="Poppins"/>
              </a:rPr>
              <a:t>We gather relevant datasets from various sources and clean, normalize, and preprocess the data to ensure its quality and consistency. This step is crucial for training accurate and reliable AI models. Such as Convert timestamps into useful features such as time of day, day of the week, and seasonal trends.</a:t>
            </a:r>
          </a:p>
        </p:txBody>
      </p:sp>
      <p:sp>
        <p:nvSpPr>
          <p:cNvPr id="6" name="TextBox 6"/>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ea typeface="Academy"/>
                <a:cs typeface="Academy"/>
                <a:sym typeface="Academy"/>
              </a:rPr>
              <a:t>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444" r="-10809" b="-16049"/>
            </a:stretch>
          </a:blipFill>
        </p:spPr>
      </p:sp>
      <p:sp>
        <p:nvSpPr>
          <p:cNvPr id="3" name="Freeform 3"/>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3">
              <a:alphaModFix amt="18000"/>
            </a:blip>
            <a:stretch>
              <a:fillRect/>
            </a:stretch>
          </a:blipFill>
        </p:spPr>
      </p:sp>
      <p:sp>
        <p:nvSpPr>
          <p:cNvPr id="4" name="Freeform 4"/>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4"/>
            <a:stretch>
              <a:fillRect/>
            </a:stretch>
          </a:blipFill>
        </p:spPr>
      </p:sp>
      <p:sp>
        <p:nvSpPr>
          <p:cNvPr id="5" name="Freeform 5"/>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3">
              <a:alphaModFix amt="18000"/>
            </a:blip>
            <a:stretch>
              <a:fillRect/>
            </a:stretch>
          </a:blipFill>
        </p:spPr>
      </p:sp>
      <p:sp>
        <p:nvSpPr>
          <p:cNvPr id="6" name="Freeform 6"/>
          <p:cNvSpPr/>
          <p:nvPr/>
        </p:nvSpPr>
        <p:spPr>
          <a:xfrm>
            <a:off x="6610660" y="2678352"/>
            <a:ext cx="8710662" cy="6206347"/>
          </a:xfrm>
          <a:custGeom>
            <a:avLst/>
            <a:gdLst/>
            <a:ahLst/>
            <a:cxnLst/>
            <a:rect l="l" t="t" r="r" b="b"/>
            <a:pathLst>
              <a:path w="8710662" h="6206347">
                <a:moveTo>
                  <a:pt x="0" y="0"/>
                </a:moveTo>
                <a:lnTo>
                  <a:pt x="8710662" y="0"/>
                </a:lnTo>
                <a:lnTo>
                  <a:pt x="8710662" y="6206346"/>
                </a:lnTo>
                <a:lnTo>
                  <a:pt x="0" y="6206346"/>
                </a:lnTo>
                <a:lnTo>
                  <a:pt x="0" y="0"/>
                </a:lnTo>
                <a:close/>
              </a:path>
            </a:pathLst>
          </a:custGeom>
          <a:blipFill>
            <a:blip r:embed="rId5"/>
            <a:stretch>
              <a:fillRect/>
            </a:stretch>
          </a:blipFill>
        </p:spPr>
      </p:sp>
      <p:sp>
        <p:nvSpPr>
          <p:cNvPr id="7" name="TextBox 7"/>
          <p:cNvSpPr txBox="1"/>
          <p:nvPr/>
        </p:nvSpPr>
        <p:spPr>
          <a:xfrm>
            <a:off x="6084462" y="1297280"/>
            <a:ext cx="11004198" cy="1381072"/>
          </a:xfrm>
          <a:prstGeom prst="rect">
            <a:avLst/>
          </a:prstGeom>
        </p:spPr>
        <p:txBody>
          <a:bodyPr lIns="0" tIns="0" rIns="0" bIns="0" rtlCol="0" anchor="t">
            <a:spAutoFit/>
          </a:bodyPr>
          <a:lstStyle/>
          <a:p>
            <a:pPr algn="l">
              <a:lnSpc>
                <a:spcPts val="9040"/>
              </a:lnSpc>
            </a:pPr>
            <a:r>
              <a:rPr lang="en-US" sz="9720" b="1">
                <a:solidFill>
                  <a:srgbClr val="FFFFFF"/>
                </a:solidFill>
                <a:latin typeface="Codec Pro Bold"/>
                <a:ea typeface="Codec Pro Bold"/>
                <a:cs typeface="Codec Pro Bold"/>
                <a:sym typeface="Codec Pro Bold"/>
              </a:rPr>
              <a:t>Result and Impact</a:t>
            </a:r>
          </a:p>
        </p:txBody>
      </p:sp>
      <p:sp>
        <p:nvSpPr>
          <p:cNvPr id="8" name="TextBox 8"/>
          <p:cNvSpPr txBox="1"/>
          <p:nvPr/>
        </p:nvSpPr>
        <p:spPr>
          <a:xfrm>
            <a:off x="16421303" y="84698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ea typeface="Academy"/>
                <a:cs typeface="Academy"/>
                <a:sym typeface="Academy"/>
              </a:rPr>
              <a:t>08</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444" r="-10809" b="-16049"/>
            </a:stretch>
          </a:blipFill>
        </p:spPr>
      </p:sp>
      <p:sp>
        <p:nvSpPr>
          <p:cNvPr id="3" name="Freeform 3"/>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3">
              <a:alphaModFix amt="18000"/>
            </a:blip>
            <a:stretch>
              <a:fillRect/>
            </a:stretch>
          </a:blipFill>
        </p:spPr>
      </p:sp>
      <p:sp>
        <p:nvSpPr>
          <p:cNvPr id="4" name="Freeform 4"/>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4"/>
            <a:stretch>
              <a:fillRect/>
            </a:stretch>
          </a:blipFill>
        </p:spPr>
      </p:sp>
      <p:sp>
        <p:nvSpPr>
          <p:cNvPr id="5" name="Freeform 5"/>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3">
              <a:alphaModFix amt="18000"/>
            </a:blip>
            <a:stretch>
              <a:fillRect/>
            </a:stretch>
          </a:blipFill>
        </p:spPr>
      </p:sp>
      <p:sp>
        <p:nvSpPr>
          <p:cNvPr id="6" name="Freeform 6"/>
          <p:cNvSpPr/>
          <p:nvPr/>
        </p:nvSpPr>
        <p:spPr>
          <a:xfrm>
            <a:off x="6397977" y="2683043"/>
            <a:ext cx="9422577" cy="6473658"/>
          </a:xfrm>
          <a:custGeom>
            <a:avLst/>
            <a:gdLst/>
            <a:ahLst/>
            <a:cxnLst/>
            <a:rect l="l" t="t" r="r" b="b"/>
            <a:pathLst>
              <a:path w="9422577" h="6473658">
                <a:moveTo>
                  <a:pt x="0" y="0"/>
                </a:moveTo>
                <a:lnTo>
                  <a:pt x="9422576" y="0"/>
                </a:lnTo>
                <a:lnTo>
                  <a:pt x="9422576" y="6473658"/>
                </a:lnTo>
                <a:lnTo>
                  <a:pt x="0" y="6473658"/>
                </a:lnTo>
                <a:lnTo>
                  <a:pt x="0" y="0"/>
                </a:lnTo>
                <a:close/>
              </a:path>
            </a:pathLst>
          </a:custGeom>
          <a:blipFill>
            <a:blip r:embed="rId5"/>
            <a:stretch>
              <a:fillRect r="-1034"/>
            </a:stretch>
          </a:blipFill>
        </p:spPr>
      </p:sp>
      <p:sp>
        <p:nvSpPr>
          <p:cNvPr id="7" name="TextBox 7"/>
          <p:cNvSpPr txBox="1"/>
          <p:nvPr/>
        </p:nvSpPr>
        <p:spPr>
          <a:xfrm>
            <a:off x="6084462" y="1297280"/>
            <a:ext cx="11004198" cy="1381072"/>
          </a:xfrm>
          <a:prstGeom prst="rect">
            <a:avLst/>
          </a:prstGeom>
        </p:spPr>
        <p:txBody>
          <a:bodyPr lIns="0" tIns="0" rIns="0" bIns="0" rtlCol="0" anchor="t">
            <a:spAutoFit/>
          </a:bodyPr>
          <a:lstStyle/>
          <a:p>
            <a:pPr algn="l">
              <a:lnSpc>
                <a:spcPts val="9040"/>
              </a:lnSpc>
            </a:pPr>
            <a:r>
              <a:rPr lang="en-US" sz="9720" b="1">
                <a:solidFill>
                  <a:srgbClr val="FFFFFF"/>
                </a:solidFill>
                <a:latin typeface="Codec Pro Bold"/>
                <a:ea typeface="Codec Pro Bold"/>
                <a:cs typeface="Codec Pro Bold"/>
                <a:sym typeface="Codec Pro Bold"/>
              </a:rPr>
              <a:t>Result and Impact</a:t>
            </a:r>
          </a:p>
        </p:txBody>
      </p:sp>
      <p:sp>
        <p:nvSpPr>
          <p:cNvPr id="8" name="TextBox 8"/>
          <p:cNvSpPr txBox="1"/>
          <p:nvPr/>
        </p:nvSpPr>
        <p:spPr>
          <a:xfrm>
            <a:off x="16421303" y="84698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ea typeface="Academy"/>
                <a:cs typeface="Academy"/>
                <a:sym typeface="Academy"/>
              </a:rPr>
              <a:t>08</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17" r="-3317"/>
            </a:stretch>
          </a:blipFill>
        </p:spPr>
      </p:sp>
      <p:sp>
        <p:nvSpPr>
          <p:cNvPr id="3" name="Freeform 3"/>
          <p:cNvSpPr/>
          <p:nvPr/>
        </p:nvSpPr>
        <p:spPr>
          <a:xfrm>
            <a:off x="10580521" y="675587"/>
            <a:ext cx="10323592" cy="10323592"/>
          </a:xfrm>
          <a:custGeom>
            <a:avLst/>
            <a:gdLst/>
            <a:ahLst/>
            <a:cxnLst/>
            <a:rect l="l" t="t" r="r" b="b"/>
            <a:pathLst>
              <a:path w="10323592" h="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2596870" y="2602538"/>
            <a:ext cx="3970782" cy="8229600"/>
          </a:xfrm>
          <a:custGeom>
            <a:avLst/>
            <a:gdLst/>
            <a:ahLst/>
            <a:cxnLst/>
            <a:rect l="l" t="t" r="r" b="b"/>
            <a:pathLst>
              <a:path w="3970782" h="8229600">
                <a:moveTo>
                  <a:pt x="0" y="0"/>
                </a:moveTo>
                <a:lnTo>
                  <a:pt x="3970782" y="0"/>
                </a:lnTo>
                <a:lnTo>
                  <a:pt x="3970782" y="8229600"/>
                </a:lnTo>
                <a:lnTo>
                  <a:pt x="0" y="8229600"/>
                </a:lnTo>
                <a:lnTo>
                  <a:pt x="0" y="0"/>
                </a:lnTo>
                <a:close/>
              </a:path>
            </a:pathLst>
          </a:custGeom>
          <a:blipFill>
            <a:blip r:embed="rId5"/>
            <a:stretch>
              <a:fillRect/>
            </a:stretch>
          </a:blipFill>
        </p:spPr>
      </p:sp>
      <p:sp>
        <p:nvSpPr>
          <p:cNvPr id="5" name="Freeform 5"/>
          <p:cNvSpPr/>
          <p:nvPr/>
        </p:nvSpPr>
        <p:spPr>
          <a:xfrm>
            <a:off x="-1678302" y="-1121099"/>
            <a:ext cx="5216487" cy="5216487"/>
          </a:xfrm>
          <a:custGeom>
            <a:avLst/>
            <a:gdLst/>
            <a:ahLst/>
            <a:cxnLst/>
            <a:rect l="l" t="t" r="r" b="b"/>
            <a:pathLst>
              <a:path w="5216487" h="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ea typeface="Academy"/>
                <a:cs typeface="Academy"/>
                <a:sym typeface="Academy"/>
              </a:rPr>
              <a:t>06</a:t>
            </a:r>
          </a:p>
        </p:txBody>
      </p:sp>
      <p:sp>
        <p:nvSpPr>
          <p:cNvPr id="7" name="TextBox 7"/>
          <p:cNvSpPr txBox="1"/>
          <p:nvPr/>
        </p:nvSpPr>
        <p:spPr>
          <a:xfrm>
            <a:off x="1431458" y="1408907"/>
            <a:ext cx="9663078" cy="1193631"/>
          </a:xfrm>
          <a:prstGeom prst="rect">
            <a:avLst/>
          </a:prstGeom>
        </p:spPr>
        <p:txBody>
          <a:bodyPr lIns="0" tIns="0" rIns="0" bIns="0" rtlCol="0" anchor="t">
            <a:spAutoFit/>
          </a:bodyPr>
          <a:lstStyle/>
          <a:p>
            <a:pPr algn="l">
              <a:lnSpc>
                <a:spcPts val="7831"/>
              </a:lnSpc>
            </a:pPr>
            <a:r>
              <a:rPr lang="en-US" sz="8421" b="1">
                <a:solidFill>
                  <a:srgbClr val="FFFFFF"/>
                </a:solidFill>
                <a:latin typeface="Codec Pro Bold"/>
                <a:ea typeface="Codec Pro Bold"/>
                <a:cs typeface="Codec Pro Bold"/>
                <a:sym typeface="Codec Pro Bold"/>
              </a:rPr>
              <a:t>Result and Impact</a:t>
            </a:r>
          </a:p>
        </p:txBody>
      </p:sp>
      <p:sp>
        <p:nvSpPr>
          <p:cNvPr id="8" name="Freeform 8"/>
          <p:cNvSpPr/>
          <p:nvPr/>
        </p:nvSpPr>
        <p:spPr>
          <a:xfrm>
            <a:off x="1733704" y="2943884"/>
            <a:ext cx="8846817" cy="6314416"/>
          </a:xfrm>
          <a:custGeom>
            <a:avLst/>
            <a:gdLst/>
            <a:ahLst/>
            <a:cxnLst/>
            <a:rect l="l" t="t" r="r" b="b"/>
            <a:pathLst>
              <a:path w="8846817" h="6314416">
                <a:moveTo>
                  <a:pt x="0" y="0"/>
                </a:moveTo>
                <a:lnTo>
                  <a:pt x="8846817" y="0"/>
                </a:lnTo>
                <a:lnTo>
                  <a:pt x="8846817" y="6314416"/>
                </a:lnTo>
                <a:lnTo>
                  <a:pt x="0" y="6314416"/>
                </a:lnTo>
                <a:lnTo>
                  <a:pt x="0" y="0"/>
                </a:lnTo>
                <a:close/>
              </a:path>
            </a:pathLst>
          </a:custGeom>
          <a:blipFill>
            <a:blip r:embed="rId6"/>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333" b="-9333"/>
            </a:stretch>
          </a:blipFill>
        </p:spPr>
      </p:sp>
      <p:sp>
        <p:nvSpPr>
          <p:cNvPr id="3" name="Freeform 3"/>
          <p:cNvSpPr/>
          <p:nvPr/>
        </p:nvSpPr>
        <p:spPr>
          <a:xfrm>
            <a:off x="-1246792" y="-570255"/>
            <a:ext cx="5910217" cy="5713755"/>
          </a:xfrm>
          <a:custGeom>
            <a:avLst/>
            <a:gdLst/>
            <a:ahLst/>
            <a:cxnLst/>
            <a:rect l="l" t="t" r="r" b="b"/>
            <a:pathLst>
              <a:path w="5910217" h="5713755">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sp>
      <p:pic>
        <p:nvPicPr>
          <p:cNvPr id="4" name="Picture 4"/>
          <p:cNvPicPr>
            <a:picLocks noChangeAspect="1"/>
          </p:cNvPicPr>
          <p:nvPr/>
        </p:nvPicPr>
        <p:blipFill>
          <a:blip r:embed="rId5"/>
          <a:stretch>
            <a:fillRect/>
          </a:stretch>
        </p:blipFill>
        <p:spPr>
          <a:xfrm>
            <a:off x="951328" y="1939030"/>
            <a:ext cx="6311835" cy="6408940"/>
          </a:xfrm>
          <a:prstGeom prst="rect">
            <a:avLst/>
          </a:prstGeom>
        </p:spPr>
      </p:pic>
      <p:sp>
        <p:nvSpPr>
          <p:cNvPr id="5" name="Freeform 5"/>
          <p:cNvSpPr/>
          <p:nvPr/>
        </p:nvSpPr>
        <p:spPr>
          <a:xfrm>
            <a:off x="6918356" y="2862116"/>
            <a:ext cx="9996205" cy="5927885"/>
          </a:xfrm>
          <a:custGeom>
            <a:avLst/>
            <a:gdLst/>
            <a:ahLst/>
            <a:cxnLst/>
            <a:rect l="l" t="t" r="r" b="b"/>
            <a:pathLst>
              <a:path w="9996205" h="5927885">
                <a:moveTo>
                  <a:pt x="0" y="0"/>
                </a:moveTo>
                <a:lnTo>
                  <a:pt x="9996205" y="0"/>
                </a:lnTo>
                <a:lnTo>
                  <a:pt x="9996205" y="5927885"/>
                </a:lnTo>
                <a:lnTo>
                  <a:pt x="0" y="5927885"/>
                </a:lnTo>
                <a:lnTo>
                  <a:pt x="0" y="0"/>
                </a:lnTo>
                <a:close/>
              </a:path>
            </a:pathLst>
          </a:custGeom>
          <a:blipFill>
            <a:blip r:embed="rId6"/>
            <a:stretch>
              <a:fillRect l="-2595" r="-2595"/>
            </a:stretch>
          </a:blipFill>
        </p:spPr>
      </p:sp>
      <p:sp>
        <p:nvSpPr>
          <p:cNvPr id="6" name="TextBox 6"/>
          <p:cNvSpPr txBox="1"/>
          <p:nvPr/>
        </p:nvSpPr>
        <p:spPr>
          <a:xfrm>
            <a:off x="7891388" y="1432807"/>
            <a:ext cx="8529915" cy="1067528"/>
          </a:xfrm>
          <a:prstGeom prst="rect">
            <a:avLst/>
          </a:prstGeom>
        </p:spPr>
        <p:txBody>
          <a:bodyPr lIns="0" tIns="0" rIns="0" bIns="0" rtlCol="0" anchor="t">
            <a:spAutoFit/>
          </a:bodyPr>
          <a:lstStyle/>
          <a:p>
            <a:pPr algn="l">
              <a:lnSpc>
                <a:spcPts val="6994"/>
              </a:lnSpc>
            </a:pPr>
            <a:r>
              <a:rPr lang="en-US" sz="7521" b="1">
                <a:solidFill>
                  <a:srgbClr val="FFFFFF"/>
                </a:solidFill>
                <a:latin typeface="Codec Pro Bold"/>
                <a:ea typeface="Codec Pro Bold"/>
                <a:cs typeface="Codec Pro Bold"/>
                <a:sym typeface="Codec Pro Bold"/>
              </a:rPr>
              <a:t>Result and Impact</a:t>
            </a:r>
          </a:p>
        </p:txBody>
      </p:sp>
      <p:sp>
        <p:nvSpPr>
          <p:cNvPr id="7" name="TextBox 7"/>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ea typeface="Academy"/>
                <a:cs typeface="Academy"/>
                <a:sym typeface="Academy"/>
              </a:rPr>
              <a:t>07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366</Words>
  <Application>Microsoft Office PowerPoint</Application>
  <PresentationFormat>Custom</PresentationFormat>
  <Paragraphs>58</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Codec Pro Bold</vt:lpstr>
      <vt:lpstr>Poppins</vt:lpstr>
      <vt:lpstr>Academy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Futuristic Modern Artificial Intelligence Project Presentation</dc:title>
  <cp:lastModifiedBy>mahimagoyel6@gmail.com</cp:lastModifiedBy>
  <cp:revision>3</cp:revision>
  <dcterms:created xsi:type="dcterms:W3CDTF">2006-08-16T00:00:00Z</dcterms:created>
  <dcterms:modified xsi:type="dcterms:W3CDTF">2025-04-04T05:20:18Z</dcterms:modified>
  <dc:identifier>DAGhQdj5kWU</dc:identifier>
</cp:coreProperties>
</file>